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CF773B4-E34F-4C34-9FC2-E978577E4146}" type="datetimeFigureOut">
              <a:rPr lang="en-US" smtClean="0"/>
              <a:t>4/3/2026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00EE66-93CC-492D-9E9E-58CA55313910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HTB Accounts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2025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Balance Sheet - Assets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01080" cy="417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540"/>
                <a:gridCol w="420054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486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Fixes Assets – Cloisters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100,000</a:t>
                      </a:r>
                      <a:endParaRPr lang="en-GB" sz="3000" baseline="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Bank Accounts</a:t>
                      </a:r>
                      <a:r>
                        <a:rPr lang="en-GB" sz="2400" baseline="0" dirty="0" smtClean="0"/>
                        <a:t> (Current/Deposit/Cloisters)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151,699</a:t>
                      </a:r>
                      <a:endParaRPr lang="en-GB" sz="3000" baseline="0" dirty="0"/>
                    </a:p>
                  </a:txBody>
                  <a:tcPr/>
                </a:tc>
              </a:tr>
              <a:tr h="11001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Money</a:t>
                      </a:r>
                      <a:r>
                        <a:rPr lang="en-GB" sz="2400" baseline="0" dirty="0" smtClean="0"/>
                        <a:t> Due to us </a:t>
                      </a:r>
                    </a:p>
                    <a:p>
                      <a:r>
                        <a:rPr lang="en-GB" sz="2400" baseline="0" dirty="0" smtClean="0"/>
                        <a:t>(Friends refund)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8,136</a:t>
                      </a:r>
                      <a:endParaRPr lang="en-GB" sz="3000" baseline="0" dirty="0"/>
                    </a:p>
                  </a:txBody>
                  <a:tcPr/>
                </a:tc>
              </a:tr>
              <a:tr h="11001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Total Assets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259,835</a:t>
                      </a:r>
                      <a:endParaRPr lang="en-GB" sz="3000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Balance Sheet - Liabilities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01080" cy="3071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540"/>
                <a:gridCol w="420054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486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Agency account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4,736</a:t>
                      </a:r>
                      <a:endParaRPr lang="en-GB" sz="3000" baseline="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Money we should have paid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432</a:t>
                      </a:r>
                      <a:endParaRPr lang="en-GB" sz="3000" baseline="0" dirty="0"/>
                    </a:p>
                  </a:txBody>
                  <a:tcPr/>
                </a:tc>
              </a:tr>
              <a:tr h="11001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Total Liabilities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5,169</a:t>
                      </a:r>
                      <a:endParaRPr lang="en-GB" sz="3000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Balance Sheet - Summary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01080" cy="3071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540"/>
                <a:gridCol w="420054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486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Total Assets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259,835</a:t>
                      </a:r>
                      <a:endParaRPr lang="en-GB" sz="3000" baseline="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Total Liabilities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5,169</a:t>
                      </a:r>
                      <a:endParaRPr lang="en-GB" sz="3000" baseline="0" dirty="0"/>
                    </a:p>
                  </a:txBody>
                  <a:tcPr/>
                </a:tc>
              </a:tr>
              <a:tr h="11001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Net Assets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254,666</a:t>
                      </a:r>
                      <a:endParaRPr lang="en-GB" sz="30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28728" y="5000636"/>
            <a:ext cx="5705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This is an increase from 183,588 last year</a:t>
            </a:r>
            <a:endParaRPr lang="en-GB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Income and Expenditure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01080" cy="3071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540"/>
                <a:gridCol w="420054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486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Total Income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244,537</a:t>
                      </a:r>
                      <a:endParaRPr lang="en-GB" sz="3000" baseline="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Total Expenditure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173,459</a:t>
                      </a:r>
                      <a:endParaRPr lang="en-GB" sz="3000" baseline="0" dirty="0"/>
                    </a:p>
                  </a:txBody>
                  <a:tcPr/>
                </a:tc>
              </a:tr>
              <a:tr h="11001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Net Income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71,078</a:t>
                      </a:r>
                      <a:endParaRPr lang="en-GB" sz="30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28728" y="5000636"/>
            <a:ext cx="6080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Net Income is predominantly from legacies</a:t>
            </a:r>
            <a:endParaRPr lang="en-GB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Income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01080" cy="3871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540"/>
                <a:gridCol w="420054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3434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Regular Giving, Loose plate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83,129</a:t>
                      </a:r>
                      <a:endParaRPr lang="en-GB" sz="3000" baseline="0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Tax refunded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12,249</a:t>
                      </a:r>
                      <a:endParaRPr lang="en-GB" sz="3000" baseline="0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Legacies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72,333</a:t>
                      </a:r>
                      <a:endParaRPr lang="en-GB" sz="3000" baseline="0" dirty="0"/>
                    </a:p>
                  </a:txBody>
                  <a:tcPr/>
                </a:tc>
              </a:tr>
              <a:tr h="55721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Grants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9,800</a:t>
                      </a:r>
                      <a:endParaRPr lang="en-GB" sz="3000" baseline="0" dirty="0"/>
                    </a:p>
                  </a:txBody>
                  <a:tcPr/>
                </a:tc>
              </a:tr>
              <a:tr h="55721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Friends payments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Almost 40,000</a:t>
                      </a:r>
                      <a:endParaRPr lang="en-GB" sz="3000" baseline="0" dirty="0"/>
                    </a:p>
                  </a:txBody>
                  <a:tcPr/>
                </a:tc>
              </a:tr>
              <a:tr h="55721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Church Hall Use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10,898</a:t>
                      </a:r>
                      <a:endParaRPr lang="en-GB" sz="3000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Expenditure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01080" cy="331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540"/>
                <a:gridCol w="420054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3434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Charitable giving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Over £40,000</a:t>
                      </a: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Parish Share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71,456</a:t>
                      </a:r>
                      <a:endParaRPr lang="en-GB" sz="3000" baseline="0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Major repairs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51,771</a:t>
                      </a:r>
                      <a:endParaRPr lang="en-GB" sz="3000" baseline="0" dirty="0"/>
                    </a:p>
                  </a:txBody>
                  <a:tcPr/>
                </a:tc>
              </a:tr>
              <a:tr h="55721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Utilities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13,041</a:t>
                      </a:r>
                      <a:endParaRPr lang="en-GB" sz="3000" baseline="0" dirty="0"/>
                    </a:p>
                  </a:txBody>
                  <a:tcPr/>
                </a:tc>
              </a:tr>
              <a:tr h="55721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Website,</a:t>
                      </a:r>
                      <a:r>
                        <a:rPr lang="en-GB" sz="2400" baseline="0" dirty="0" smtClean="0"/>
                        <a:t> expenses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aseline="0" dirty="0" smtClean="0"/>
                        <a:t>6,372</a:t>
                      </a:r>
                      <a:endParaRPr lang="en-GB" sz="3000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2026 Budget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2026 will use some of our reserves</a:t>
            </a:r>
          </a:p>
          <a:p>
            <a:r>
              <a:rPr lang="en-GB" dirty="0" smtClean="0"/>
              <a:t>Forecast Budget is negative</a:t>
            </a:r>
          </a:p>
          <a:p>
            <a:r>
              <a:rPr lang="en-GB" dirty="0" smtClean="0"/>
              <a:t>Additional expenses likely e.g. advertising</a:t>
            </a:r>
          </a:p>
          <a:p>
            <a:r>
              <a:rPr lang="en-GB" dirty="0" smtClean="0"/>
              <a:t>Cannot rely on legacies</a:t>
            </a:r>
          </a:p>
          <a:p>
            <a:r>
              <a:rPr lang="en-GB" dirty="0" smtClean="0"/>
              <a:t>Very fortunate to have both friends, grants and legacies in 2025</a:t>
            </a:r>
          </a:p>
          <a:p>
            <a:r>
              <a:rPr lang="en-GB" dirty="0" smtClean="0"/>
              <a:t>Gift aid 25% free from the government</a:t>
            </a:r>
            <a:r>
              <a:rPr lang="en-GB" smtClean="0"/>
              <a:t>, under-claimed in 2025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145</TotalTime>
  <Words>172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HTB Accounts</vt:lpstr>
      <vt:lpstr>Balance Sheet - Assets</vt:lpstr>
      <vt:lpstr>Balance Sheet - Liabilities</vt:lpstr>
      <vt:lpstr>Balance Sheet - Summary</vt:lpstr>
      <vt:lpstr>Income and Expenditure</vt:lpstr>
      <vt:lpstr>Income</vt:lpstr>
      <vt:lpstr>Expenditure</vt:lpstr>
      <vt:lpstr>2026 Budget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HTB Accounts</dc:title>
  <dc:creator>MG</dc:creator>
  <cp:lastModifiedBy>MG</cp:lastModifiedBy>
  <cp:revision>5</cp:revision>
  <dcterms:created xsi:type="dcterms:W3CDTF">2026-04-03T12:02:16Z</dcterms:created>
  <dcterms:modified xsi:type="dcterms:W3CDTF">2026-04-03T14:28:11Z</dcterms:modified>
</cp:coreProperties>
</file>